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2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1320" y="8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10/29/17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tiff"/><Relationship Id="rId5" Type="http://schemas.openxmlformats.org/officeDocument/2006/relationships/image" Target="../media/image6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1455360" y="30510482"/>
            <a:ext cx="1024127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438840" tIns="219360" rIns="438840" bIns="21936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 sz="576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ct val="25000"/>
              </a:pPr>
              <a:t>1</a:t>
            </a:fld>
            <a:endParaRPr lang="en-US" sz="5760" b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Run regression tests and obtain FGRUPs.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38292" y="7644640"/>
            <a:ext cx="60517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Identify whether a regression occurred</a:t>
            </a:r>
          </a:p>
          <a:p>
            <a:r>
              <a:rPr lang="en-US" sz="4800" dirty="0" smtClean="0"/>
              <a:t>by automatically comparing FGRUPs.</a:t>
            </a:r>
            <a:endParaRPr lang="en-US" sz="4800" dirty="0"/>
          </a:p>
        </p:txBody>
      </p:sp>
      <p:cxnSp>
        <p:nvCxnSpPr>
          <p:cNvPr id="18" name="Shape 60"/>
          <p:cNvCxnSpPr/>
          <p:nvPr/>
        </p:nvCxnSpPr>
        <p:spPr>
          <a:xfrm>
            <a:off x="24030122" y="8229600"/>
            <a:ext cx="2337398" cy="219372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6938195" y="9556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4</a:t>
            </a:r>
            <a:endParaRPr lang="en-US" sz="4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187768" y="22012931"/>
            <a:ext cx="571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Find root cause of regression</a:t>
            </a:r>
            <a:endParaRPr lang="en-US" sz="4800" dirty="0"/>
          </a:p>
        </p:txBody>
      </p:sp>
      <p:sp>
        <p:nvSpPr>
          <p:cNvPr id="27" name="Oval 26"/>
          <p:cNvSpPr/>
          <p:nvPr/>
        </p:nvSpPr>
        <p:spPr>
          <a:xfrm>
            <a:off x="16062147" y="2122492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5</a:t>
            </a:r>
          </a:p>
        </p:txBody>
      </p:sp>
      <p:cxnSp>
        <p:nvCxnSpPr>
          <p:cNvPr id="23" name="Shape 60"/>
          <p:cNvCxnSpPr/>
          <p:nvPr/>
        </p:nvCxnSpPr>
        <p:spPr>
          <a:xfrm flipH="1">
            <a:off x="20112398" y="17882327"/>
            <a:ext cx="2849202" cy="3685603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268" y="12439281"/>
            <a:ext cx="6688718" cy="5443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73" y="12249755"/>
            <a:ext cx="6921618" cy="56325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1953" y="22886195"/>
            <a:ext cx="6152562" cy="615256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01130" y="23723409"/>
            <a:ext cx="3279470" cy="5315348"/>
            <a:chOff x="14569510" y="21749002"/>
            <a:chExt cx="5515088" cy="933030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1749002"/>
              <a:ext cx="5316506" cy="432638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9510" y="26591324"/>
              <a:ext cx="5515088" cy="4487986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30937200" y="14272352"/>
            <a:ext cx="260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/>
              <a:t>VS.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4"/>
          <a:stretch/>
        </p:blipFill>
        <p:spPr>
          <a:xfrm>
            <a:off x="5653548" y="6456001"/>
            <a:ext cx="18019252" cy="20073370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>
            <a:off x="16570633" y="5423057"/>
            <a:ext cx="1499419" cy="3060543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>
            <a:off x="21531007" y="5152116"/>
            <a:ext cx="5062793" cy="2111542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9488128" y="3357168"/>
            <a:ext cx="19145046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Variability patterns of an application (</a:t>
            </a:r>
            <a:r>
              <a:rPr lang="en-US" sz="4800" dirty="0" err="1" smtClean="0"/>
              <a:t>zlog</a:t>
            </a:r>
            <a:r>
              <a:rPr lang="en-US" sz="4800" dirty="0" smtClean="0"/>
              <a:t>), resemble the same variability pattern of one or more performance </a:t>
            </a:r>
            <a:r>
              <a:rPr lang="en-US" sz="4800" dirty="0" err="1" smtClean="0"/>
              <a:t>microbenchmark</a:t>
            </a:r>
            <a:r>
              <a:rPr lang="en-US" sz="4800" dirty="0" smtClean="0"/>
              <a:t>(s). 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1"/>
          <a:stretch/>
        </p:blipFill>
        <p:spPr>
          <a:xfrm>
            <a:off x="23030426" y="5959772"/>
            <a:ext cx="5602748" cy="200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2946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1988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892" y="16414309"/>
            <a:ext cx="11267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Execute the battery of </a:t>
            </a:r>
            <a:r>
              <a:rPr lang="en-US" sz="4800" dirty="0" err="1" smtClean="0"/>
              <a:t>microbenchmarks</a:t>
            </a:r>
            <a:r>
              <a:rPr lang="en-US" sz="4800" dirty="0" smtClean="0"/>
              <a:t> (stress-ng), as well as the application being profiled, on all the available machines.</a:t>
            </a:r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3214595" y="16414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1</a:t>
            </a:r>
          </a:p>
        </p:txBody>
      </p:sp>
      <p:cxnSp>
        <p:nvCxnSpPr>
          <p:cNvPr id="8" name="Shape 60"/>
          <p:cNvCxnSpPr/>
          <p:nvPr/>
        </p:nvCxnSpPr>
        <p:spPr>
          <a:xfrm flipV="1">
            <a:off x="8585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10583564" y="2968377"/>
            <a:ext cx="11514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Obtain dataset of stress-ng performance vectors for each machine, as well as the performance vector corresponding to the application</a:t>
            </a:r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9283467" y="3976726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2</a:t>
            </a:r>
          </a:p>
        </p:txBody>
      </p:sp>
      <p:cxnSp>
        <p:nvCxnSpPr>
          <p:cNvPr id="13" name="Shape 60"/>
          <p:cNvCxnSpPr/>
          <p:nvPr/>
        </p:nvCxnSpPr>
        <p:spPr>
          <a:xfrm>
            <a:off x="23452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5731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21335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837234" y="7939890"/>
            <a:ext cx="8845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Create a prediction model via </a:t>
            </a:r>
            <a:r>
              <a:rPr lang="en-US" sz="4800" dirty="0" err="1" smtClean="0"/>
              <a:t>sklearn’s</a:t>
            </a:r>
            <a:r>
              <a:rPr lang="en-US" sz="4800" dirty="0" smtClean="0"/>
              <a:t> gradient boosting. This produces a tree ensemble. </a:t>
            </a:r>
            <a:endParaRPr lang="en-US" sz="4800" dirty="0"/>
          </a:p>
        </p:txBody>
      </p:sp>
      <p:sp>
        <p:nvSpPr>
          <p:cNvPr id="18" name="Oval 17"/>
          <p:cNvSpPr/>
          <p:nvPr/>
        </p:nvSpPr>
        <p:spPr>
          <a:xfrm>
            <a:off x="27675511" y="82354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3</a:t>
            </a:r>
            <a:endParaRPr lang="en-US" sz="4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8194000" y="10390513"/>
            <a:ext cx="9437820" cy="533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52" y="22199968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>
            <a:off x="32912910" y="16901025"/>
            <a:ext cx="0" cy="468897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34882435" y="17998290"/>
            <a:ext cx="6570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Create the FGRUP by obtaining the relative </a:t>
            </a:r>
            <a:r>
              <a:rPr lang="en-US" sz="4800" dirty="0" smtClean="0"/>
              <a:t>ranking of  feature importance out of the ensemble.</a:t>
            </a:r>
            <a:endParaRPr lang="en-US" sz="4800" dirty="0"/>
          </a:p>
        </p:txBody>
      </p:sp>
      <p:sp>
        <p:nvSpPr>
          <p:cNvPr id="25" name="Oval 24"/>
          <p:cNvSpPr/>
          <p:nvPr/>
        </p:nvSpPr>
        <p:spPr>
          <a:xfrm>
            <a:off x="33720712" y="182938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3442" y="5733875"/>
            <a:ext cx="3684668" cy="368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6721781" y="708633"/>
            <a:ext cx="1745669" cy="1250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127</Words>
  <Application>Microsoft Macintosh PowerPoint</Application>
  <PresentationFormat>Custom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PT Sans</vt:lpstr>
      <vt:lpstr>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55</cp:revision>
  <dcterms:modified xsi:type="dcterms:W3CDTF">2017-10-30T06:25:25Z</dcterms:modified>
</cp:coreProperties>
</file>